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Segoe UI" panose="020B0502040204020203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Gadugi" panose="020B0502040204020203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719" autoAdjust="0"/>
  </p:normalViewPr>
  <p:slideViewPr>
    <p:cSldViewPr>
      <p:cViewPr varScale="1">
        <p:scale>
          <a:sx n="47" d="100"/>
          <a:sy n="47" d="100"/>
        </p:scale>
        <p:origin x="90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Accenture\Final%20Fil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Accenture\Final%20Fil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 dirty="0"/>
              <a:t>Most Popular Categories </a:t>
            </a:r>
          </a:p>
          <a:p>
            <a:pPr>
              <a:defRPr/>
            </a:pPr>
            <a:endParaRPr lang="en-IN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0506529625222315E-2"/>
          <c:y val="0.10227068878717212"/>
          <c:w val="0.98230900420398592"/>
          <c:h val="0.7818952040948082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Charts!$A$1:$A$5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Charts!$B$1:$B$5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96-457C-B3BF-070B6168CB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7759184"/>
        <c:axId val="487755440"/>
      </c:barChart>
      <c:catAx>
        <c:axId val="48775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5440"/>
        <c:crosses val="autoZero"/>
        <c:auto val="1"/>
        <c:lblAlgn val="ctr"/>
        <c:lblOffset val="100"/>
        <c:noMultiLvlLbl val="0"/>
      </c:catAx>
      <c:valAx>
        <c:axId val="487755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7759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Content</a:t>
            </a:r>
            <a:r>
              <a:rPr lang="en-IN" sz="2400" baseline="0"/>
              <a:t> Statement </a:t>
            </a:r>
            <a:endParaRPr lang="en-IN" sz="2400"/>
          </a:p>
        </c:rich>
      </c:tx>
      <c:layout>
        <c:manualLayout>
          <c:xMode val="edge"/>
          <c:yMode val="edge"/>
          <c:x val="0.44958417762531599"/>
          <c:y val="1.03191473946658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781554572674402E-2"/>
          <c:y val="6.2069671578914874E-2"/>
          <c:w val="0.96159658014422789"/>
          <c:h val="0.8963127465439997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Charts!$M$2:$M$5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Charts!$N$2:$N$5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B-4EF4-89E1-A4B265D9371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Charts!$M$2:$M$5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Charts!$O$2:$O$5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9B-4EF4-89E1-A4B265D93710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Charts!$M$2:$M$5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Charts!$P$2:$P$5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9B-4EF4-89E1-A4B265D93710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Charts!$M$2:$M$5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Charts!$Q$2:$Q$5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9B-4EF4-89E1-A4B265D937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1636816"/>
        <c:axId val="561628496"/>
      </c:barChart>
      <c:catAx>
        <c:axId val="561636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628496"/>
        <c:crosses val="autoZero"/>
        <c:auto val="1"/>
        <c:lblAlgn val="ctr"/>
        <c:lblOffset val="100"/>
        <c:noMultiLvlLbl val="0"/>
      </c:catAx>
      <c:valAx>
        <c:axId val="5616284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63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352197" y="90751"/>
            <a:ext cx="10042534" cy="10196249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685800" y="834177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ea typeface="Gadugi" panose="020B0502040204020203" pitchFamily="34" charset="0"/>
              </a:rPr>
              <a:t>Social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err="1" smtClean="0">
                <a:solidFill>
                  <a:srgbClr val="FFFFFF"/>
                </a:solidFill>
                <a:latin typeface="+mj-lt"/>
                <a:ea typeface="Gadugi" panose="020B0502040204020203" pitchFamily="34" charset="0"/>
              </a:rPr>
              <a:t>Bazz</a:t>
            </a:r>
            <a:endParaRPr lang="en-US" sz="10533" spc="-105" dirty="0">
              <a:solidFill>
                <a:srgbClr val="FFFFFF"/>
              </a:solidFill>
              <a:latin typeface="+mj-lt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924749" y="1682199"/>
            <a:ext cx="6968773" cy="4501232"/>
            <a:chOff x="0" y="-56654"/>
            <a:chExt cx="8327869" cy="6233351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757913" y="-56654"/>
              <a:ext cx="7569956" cy="623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300" spc="-19" dirty="0" smtClean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There are the total of 16 distinct content categories.</a:t>
              </a:r>
            </a:p>
            <a:p>
              <a:pPr>
                <a:lnSpc>
                  <a:spcPts val="2660"/>
                </a:lnSpc>
              </a:pPr>
              <a:endPara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300" spc="-19" dirty="0" smtClean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Out of which Animal and Science categories are the most popular one.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300" spc="-19" dirty="0" smtClean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4 type of content- Photo, Video, Gif and Audio </a:t>
              </a:r>
            </a:p>
            <a:p>
              <a:pPr>
                <a:lnSpc>
                  <a:spcPts val="2660"/>
                </a:lnSpc>
              </a:pPr>
              <a:endPara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300" spc="-19" dirty="0" smtClean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Out of which people prefer photo and Video.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300" spc="-19" dirty="0" smtClean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May month has the highest number of posts.</a:t>
              </a:r>
            </a:p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329894" y="6613692"/>
            <a:ext cx="69916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Should focus more on the top 5  Categories that’s animal technology ,science healthy eating and</a:t>
            </a:r>
          </a:p>
          <a:p>
            <a:pPr>
              <a:lnSpc>
                <a:spcPts val="2660"/>
              </a:lnSpc>
            </a:pPr>
            <a:r>
              <a:rPr lang="en-US" sz="2300" spc="-19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food.</a:t>
            </a:r>
          </a:p>
          <a:p>
            <a:pPr>
              <a:lnSpc>
                <a:spcPts val="2660"/>
              </a:lnSpc>
            </a:pPr>
            <a:r>
              <a: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marL="285750" indent="-28575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Create campaign to specifically target those audiences</a:t>
            </a:r>
          </a:p>
          <a:p>
            <a:pPr>
              <a:lnSpc>
                <a:spcPts val="2660"/>
              </a:lnSpc>
            </a:pPr>
            <a:r>
              <a: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marL="285750" indent="-28575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300" spc="-19" dirty="0" smtClean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Need to maximize in the month of January , may and august as they number of posts in these Months are the  highest </a:t>
            </a:r>
            <a:endParaRPr lang="en-US" sz="2300" spc="-19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0924749" y="5731549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19" dirty="0">
                <a:solidFill>
                  <a:srgbClr val="000000"/>
                </a:solidFill>
                <a:latin typeface="Georgia" panose="02040502050405020303" pitchFamily="18" charset="0"/>
              </a:rPr>
              <a:t>Conclusion</a:t>
            </a:r>
          </a:p>
          <a:p>
            <a:endParaRPr lang="en-IN" sz="24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3" y="208880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8782193" y="2951508"/>
            <a:ext cx="71436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Social Buzz is a fast growing technology unicorn </a:t>
            </a:r>
          </a:p>
          <a:p>
            <a:r>
              <a:rPr lang="en-IN" sz="2800" dirty="0" smtClean="0"/>
              <a:t>That need to adapt quickly to it’s global scale .</a:t>
            </a:r>
          </a:p>
          <a:p>
            <a:r>
              <a:rPr lang="en-IN" sz="2800" dirty="0" smtClean="0"/>
              <a:t>Accenture has begun a 3 month POC Focusing on these tasks 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An audit of Social Buzz’s big data practice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Recommendations for a successful IPO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Analysis to find Social Buzz’s top 5 most</a:t>
            </a:r>
          </a:p>
          <a:p>
            <a:r>
              <a:rPr lang="en-IN" sz="2800" dirty="0" smtClean="0"/>
              <a:t>               popular categories of content  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4879" y="8184702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6200" y="-10994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25400" y="395159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419567" y="1453564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6107146" y="-1072342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128363" y="1017706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90617" y="2297959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1401" y="4950746"/>
            <a:ext cx="6813960" cy="35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Over 100000 Posts per day </a:t>
            </a:r>
          </a:p>
          <a:p>
            <a:endParaRPr lang="en-IN" sz="2800" dirty="0" smtClean="0">
              <a:solidFill>
                <a:schemeClr val="bg1"/>
              </a:solidFill>
            </a:endParaRPr>
          </a:p>
          <a:p>
            <a:r>
              <a:rPr lang="en-IN" sz="2800" dirty="0" smtClean="0">
                <a:solidFill>
                  <a:schemeClr val="bg1"/>
                </a:solidFill>
              </a:rPr>
              <a:t>36,500,000 pieces of content per year !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 smtClean="0">
              <a:solidFill>
                <a:schemeClr val="bg1"/>
              </a:solidFill>
            </a:endParaRPr>
          </a:p>
          <a:p>
            <a:r>
              <a:rPr lang="en-IN" sz="2000" dirty="0" smtClean="0">
                <a:solidFill>
                  <a:schemeClr val="bg1"/>
                </a:solidFill>
              </a:rPr>
              <a:t>But how to capitalize on it when there is so much ?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 smtClean="0">
                <a:solidFill>
                  <a:schemeClr val="bg1"/>
                </a:solidFill>
              </a:rPr>
              <a:t>Analysis to find Social Buzz’s top 5 most popular categories of content 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63355" y="1860485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293092" y="1635344"/>
            <a:ext cx="4009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Mona  Singh </a:t>
            </a:r>
          </a:p>
          <a:p>
            <a:r>
              <a:rPr lang="en-IN" sz="2800" b="1" dirty="0" smtClean="0"/>
              <a:t>Chief Technical Architect:</a:t>
            </a:r>
            <a:r>
              <a:rPr lang="en-IN" sz="2800" b="1" dirty="0"/>
              <a:t> 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293092" y="4787461"/>
            <a:ext cx="26821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Rohan Kumar </a:t>
            </a:r>
          </a:p>
          <a:p>
            <a:r>
              <a:rPr lang="en-IN" sz="2800" b="1" dirty="0" smtClean="0"/>
              <a:t>Senior Principle:</a:t>
            </a:r>
            <a:r>
              <a:rPr lang="en-IN" sz="2800" b="1" dirty="0"/>
              <a:t> 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93092" y="7738677"/>
            <a:ext cx="3330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 smtClean="0"/>
              <a:t>Ritesh</a:t>
            </a:r>
            <a:r>
              <a:rPr lang="en-IN" sz="2800" b="1" dirty="0" smtClean="0"/>
              <a:t> Singh </a:t>
            </a:r>
          </a:p>
          <a:p>
            <a:r>
              <a:rPr lang="en-IN" sz="2800" b="1" dirty="0"/>
              <a:t>J</a:t>
            </a:r>
            <a:r>
              <a:rPr lang="en-IN" sz="2800" b="1" dirty="0" smtClean="0"/>
              <a:t>unior Data Analyst:</a:t>
            </a:r>
            <a:r>
              <a:rPr lang="en-IN" sz="2800" b="1" dirty="0"/>
              <a:t> 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3837868" y="1416981"/>
            <a:ext cx="441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Understanding</a:t>
            </a:r>
            <a:endParaRPr lang="en-IN" sz="36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5777051" y="3044286"/>
            <a:ext cx="441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 Cleaning </a:t>
            </a:r>
            <a:endParaRPr lang="en-IN" sz="36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7721645" y="4582683"/>
            <a:ext cx="441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Modelling</a:t>
            </a:r>
            <a:endParaRPr lang="en-IN" sz="36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9423367" y="6290223"/>
            <a:ext cx="441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Analysis</a:t>
            </a:r>
            <a:endParaRPr lang="en-IN" sz="36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1401891" y="7892135"/>
            <a:ext cx="4413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Uncover </a:t>
            </a:r>
            <a:r>
              <a:rPr lang="en-IN" sz="3600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Insights</a:t>
            </a:r>
            <a:endParaRPr lang="en-IN" sz="36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08516" y="6474653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9307" y="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4055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53540" y="6474156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069196" y="6474156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71328" y="5728176"/>
            <a:ext cx="324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Unique Categories</a:t>
            </a:r>
            <a:endParaRPr lang="en-IN" sz="3200" dirty="0"/>
          </a:p>
        </p:txBody>
      </p:sp>
      <p:sp>
        <p:nvSpPr>
          <p:cNvPr id="15" name="Rectangle 14"/>
          <p:cNvSpPr/>
          <p:nvPr/>
        </p:nvSpPr>
        <p:spPr>
          <a:xfrm>
            <a:off x="6718101" y="5889381"/>
            <a:ext cx="4259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/>
              <a:t>Most favourite category </a:t>
            </a:r>
            <a:endParaRPr lang="en-IN" sz="3200" dirty="0"/>
          </a:p>
        </p:txBody>
      </p:sp>
      <p:sp>
        <p:nvSpPr>
          <p:cNvPr id="16" name="Rectangle 15"/>
          <p:cNvSpPr/>
          <p:nvPr/>
        </p:nvSpPr>
        <p:spPr>
          <a:xfrm>
            <a:off x="12477779" y="5871738"/>
            <a:ext cx="4694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/>
              <a:t>With most number of post </a:t>
            </a:r>
            <a:endParaRPr lang="en-IN" sz="3200" dirty="0"/>
          </a:p>
        </p:txBody>
      </p:sp>
      <p:sp>
        <p:nvSpPr>
          <p:cNvPr id="18" name="Rectangle 17"/>
          <p:cNvSpPr/>
          <p:nvPr/>
        </p:nvSpPr>
        <p:spPr>
          <a:xfrm>
            <a:off x="2850039" y="3544550"/>
            <a:ext cx="13292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8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36059" y="3667660"/>
            <a:ext cx="280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</a:rPr>
              <a:t>Animal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31891" y="3667659"/>
            <a:ext cx="1817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</a:rPr>
              <a:t>May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4225" y="9500256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58970" y="882364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70950" y="-1005220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61471"/>
              </p:ext>
            </p:extLst>
          </p:nvPr>
        </p:nvGraphicFramePr>
        <p:xfrm>
          <a:off x="2386481" y="1383832"/>
          <a:ext cx="15063319" cy="6506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48371" y="8262228"/>
            <a:ext cx="14348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This </a:t>
            </a:r>
            <a:r>
              <a:rPr lang="en-US" smtClean="0"/>
              <a:t>is The Top </a:t>
            </a:r>
            <a:r>
              <a:rPr lang="en-US" dirty="0" smtClean="0"/>
              <a:t>5 categories The </a:t>
            </a:r>
            <a:r>
              <a:rPr lang="en-US" dirty="0"/>
              <a:t>numbers represent the popularity metrics, with the highest being 71,468 and the lowest at 66,676. The categories listed include Animals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Science, Healthy Eating, Technology, and Food. Animals appear to be the most prominent category, followed closely by Science and Healthy Eating. 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819092"/>
              </p:ext>
            </p:extLst>
          </p:nvPr>
        </p:nvGraphicFramePr>
        <p:xfrm>
          <a:off x="2869536" y="1383832"/>
          <a:ext cx="14580264" cy="7384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7381</TotalTime>
  <Words>360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Graphik Regular</vt:lpstr>
      <vt:lpstr>Segoe UI</vt:lpstr>
      <vt:lpstr>Clear Sans Regular Bold</vt:lpstr>
      <vt:lpstr>Calibri</vt:lpstr>
      <vt:lpstr>Georgia</vt:lpstr>
      <vt:lpstr>Gadugi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Lenovo</cp:lastModifiedBy>
  <cp:revision>23</cp:revision>
  <dcterms:created xsi:type="dcterms:W3CDTF">2006-08-16T00:00:00Z</dcterms:created>
  <dcterms:modified xsi:type="dcterms:W3CDTF">2025-03-17T15:04:24Z</dcterms:modified>
  <dc:identifier>DAEhDyfaYKE</dc:identifier>
</cp:coreProperties>
</file>